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66" r:id="rId5"/>
    <p:sldId id="265" r:id="rId6"/>
    <p:sldId id="263" r:id="rId7"/>
    <p:sldId id="264" r:id="rId8"/>
    <p:sldId id="262" r:id="rId9"/>
    <p:sldId id="261" r:id="rId10"/>
    <p:sldId id="260" r:id="rId11"/>
    <p:sldId id="259" r:id="rId12"/>
    <p:sldId id="277" r:id="rId13"/>
    <p:sldId id="26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69" r:id="rId22"/>
    <p:sldId id="278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0"/>
    <p:restoredTop sz="91433"/>
  </p:normalViewPr>
  <p:slideViewPr>
    <p:cSldViewPr snapToGrid="0" snapToObjects="1">
      <p:cViewPr>
        <p:scale>
          <a:sx n="26" d="100"/>
          <a:sy n="26" d="100"/>
        </p:scale>
        <p:origin x="200" y="6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Hoja8!$K$4</c:f>
              <c:strCache>
                <c:ptCount val="1"/>
                <c:pt idx="0">
                  <c:v>Internacional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E-428C-9D0F-69E84AB54C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E-428C-9D0F-69E84AB54C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4E-428C-9D0F-69E84AB54C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4E-428C-9D0F-69E84AB54C5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4E-428C-9D0F-69E84AB54C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4E-428C-9D0F-69E84AB54C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4E-428C-9D0F-69E84AB54C5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C4E-428C-9D0F-69E84AB54C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Hoja8!$J$5:$J$12</c:f>
              <c:strCache>
                <c:ptCount val="8"/>
                <c:pt idx="0">
                  <c:v>Archery</c:v>
                </c:pt>
                <c:pt idx="1">
                  <c:v>Athletics</c:v>
                </c:pt>
                <c:pt idx="2">
                  <c:v>Boxing</c:v>
                </c:pt>
                <c:pt idx="3">
                  <c:v>Gymnastic</c:v>
                </c:pt>
                <c:pt idx="4">
                  <c:v>TaeKwonDo</c:v>
                </c:pt>
                <c:pt idx="5">
                  <c:v>Triathlon</c:v>
                </c:pt>
                <c:pt idx="6">
                  <c:v>Underwater</c:v>
                </c:pt>
                <c:pt idx="7">
                  <c:v>Wrestling</c:v>
                </c:pt>
              </c:strCache>
            </c:strRef>
          </c:cat>
          <c:val>
            <c:numRef>
              <c:f>Hoja8!$K$5:$K$12</c:f>
              <c:numCache>
                <c:formatCode>General</c:formatCode>
                <c:ptCount val="8"/>
                <c:pt idx="0">
                  <c:v>3</c:v>
                </c:pt>
                <c:pt idx="1">
                  <c:v>20</c:v>
                </c:pt>
                <c:pt idx="2">
                  <c:v>2</c:v>
                </c:pt>
                <c:pt idx="3">
                  <c:v>22</c:v>
                </c:pt>
                <c:pt idx="4">
                  <c:v>14</c:v>
                </c:pt>
                <c:pt idx="5">
                  <c:v>22</c:v>
                </c:pt>
                <c:pt idx="6">
                  <c:v>5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C4E-428C-9D0F-69E84AB54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0771072"/>
        <c:axId val="177582016"/>
      </c:barChart>
      <c:catAx>
        <c:axId val="28077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7582016"/>
        <c:crosses val="autoZero"/>
        <c:auto val="1"/>
        <c:lblAlgn val="ctr"/>
        <c:lblOffset val="100"/>
        <c:noMultiLvlLbl val="0"/>
      </c:catAx>
      <c:valAx>
        <c:axId val="17758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8077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2256E-791C-46A8-BF90-BEAAFA478F02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B95E-FA0C-4AB5-904D-49198D545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10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B95E-FA0C-4AB5-904D-49198D545F5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06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1B95E-FA0C-4AB5-904D-49198D545F56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81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61F3C-0D11-9F4E-A3D9-263C53296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A8FB42-A32C-704A-B145-1ED4E5AEB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2E31EA-96D9-FD46-9F12-C2BF9BFA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7A2240-CD42-A14C-AE81-B38F539A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58252-0215-6D42-B74C-D5FCCF0C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2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B1B8C-274B-0049-BC32-DE9BF776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302092-D796-7B4A-BA78-3C7E08B90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958380-3362-A047-AE42-F2A50E0E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2899B-A744-E14D-B030-785675A4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1C8EA-6F25-8F4D-A012-CCA6F600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07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BA86E7-25A8-F44B-8693-8146699D4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CE17F0-7977-114C-8608-D3DD8535B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6F3A7-DD5E-0B4B-AF68-23BF17E7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E1B58-CD41-B240-A4AF-3D39F300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0A63A-9CBF-284D-BF2A-EA4E5F3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9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26D0B-234F-BE46-B23B-572462CC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26E15B-5989-C446-BEB5-4E3A937C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A6B3FA-D124-CF4F-B3A3-94BD161B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DAD3D-20CD-3944-B8BC-1FC7A53B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B4D9B-D24F-774D-98E9-BF4963C2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6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3D8FF-FFA9-1848-B3C3-5CC7CCF0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332DB2-9809-B448-845C-CA9372755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0582C-C29B-7941-92EB-83F3B71E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081EFC-0CF6-CE48-BE4C-E5AD227D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B256A-AC19-F949-96E3-A25F93CF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292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5CBFC-5B6A-5245-91B0-7BD96F9D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FD40D-F0D6-764E-AF4D-23879F810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247568-4671-CC4A-946A-E4981C706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86A9F4-C6B9-0348-A7D8-89177684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D0D48A-6F7E-9C47-BE3D-36F3FFA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EA3D7D-F5AA-5449-8DF0-FF7C9C87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8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B38D6-D57C-8847-9720-41CB5557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1C4216-63F4-EF40-9D12-6CF16EBDD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BCD68E-7FFE-654F-BD89-57BC75DC7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4014BE-C63A-D447-9AC9-2998A39D1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5A5228-1230-F442-A2D6-603CAD93E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4951FF-183C-BF4E-B71C-E71D5A42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96FB73-6FB5-4F45-8C83-8ABBD02B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C889D8-3214-A443-A5D9-559D6EF8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22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72CF3-0427-4F46-8059-55AEBB99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8FFBB6-A237-F245-ADE2-76FADEA9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11E81E-FF06-084A-B157-898C370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3AD264-2E23-C549-BF2F-B1D5FB9B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24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7C4CC8-3AB5-E040-A577-3CAE6984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1263E5-A9D9-364A-A8CC-53299511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66923C-FF84-1740-B0AA-4B862C6F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02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8ED1D-3939-FA46-A88B-CA996EC5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D6D40-6D32-3646-A970-AB4AC6A7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1041D6-A86E-CC42-8562-208B17D22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B47C45-656E-6241-B030-DF2F38EA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251F74-0D7E-8149-A4BF-EA04EA2E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45EE15-B0F1-6044-A91D-3DE8F6EF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723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FAFB3-5558-6E43-8F6B-CF0EC678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D2131C-898D-1B40-BB0F-7800613E7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C0A6B1-1FA4-F64F-BC16-1C10611D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A99B7D-0420-374B-A36F-99CEC021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963457-7B22-1E40-9E69-538DACB5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46CFC4-7D40-6843-BAEF-18713AD6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78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D535BF-7ADE-0641-B0AE-3A639DD4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9F8641-A523-924B-9FCC-B733C5519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D1135C-58C6-E945-A978-61119D77F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F867-1FB7-7749-8A6F-1D38B2AC784A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C7F526-D498-4642-AF31-1A5F83831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916873-8291-A543-8102-C25280F31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9F93-D244-4342-94F1-A80FE779DA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5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del.wada-ama.org/learn" TargetMode="Externa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cna.conade.gob.mx/" TargetMode="External"/><Relationship Id="rId4" Type="http://schemas.openxmlformats.org/officeDocument/2006/relationships/hyperlink" Target="mailto:comite.antidopaje01@conade.gob.m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562968" y="1882104"/>
            <a:ext cx="964398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>
                <a:solidFill>
                  <a:srgbClr val="225347"/>
                </a:solidFill>
                <a:latin typeface="Montserrat" pitchFamily="2" charset="77"/>
              </a:rPr>
              <a:t>INFORME DE ACTIVIDADES  2021</a:t>
            </a:r>
          </a:p>
          <a:p>
            <a:pPr algn="ctr"/>
            <a:r>
              <a:rPr lang="es-MX" sz="2800" b="1" dirty="0">
                <a:solidFill>
                  <a:srgbClr val="225347"/>
                </a:solidFill>
                <a:latin typeface="Montserrat" pitchFamily="2" charset="77"/>
              </a:rPr>
              <a:t>DEL COMITÉ NACIONAL ANTIDOPAJE DE CONADE</a:t>
            </a:r>
          </a:p>
          <a:p>
            <a:pPr algn="ctr"/>
            <a:r>
              <a:rPr lang="es-MX" sz="2800" b="1" dirty="0">
                <a:solidFill>
                  <a:srgbClr val="225347"/>
                </a:solidFill>
                <a:latin typeface="Montserrat" pitchFamily="2" charset="77"/>
              </a:rPr>
              <a:t>  </a:t>
            </a:r>
          </a:p>
          <a:p>
            <a:pPr algn="ctr"/>
            <a:r>
              <a:rPr lang="es-MX" sz="2800" b="1" dirty="0">
                <a:solidFill>
                  <a:srgbClr val="225347"/>
                </a:solidFill>
                <a:latin typeface="Montserrat" pitchFamily="2" charset="77"/>
              </a:rPr>
              <a:t>PROPUESTA DEL  MODELO EDUCATIVO</a:t>
            </a:r>
          </a:p>
          <a:p>
            <a:pPr algn="ctr"/>
            <a:r>
              <a:rPr lang="es-MX" sz="2800" b="1" dirty="0">
                <a:solidFill>
                  <a:srgbClr val="225347"/>
                </a:solidFill>
                <a:latin typeface="Montserrat" pitchFamily="2" charset="77"/>
              </a:rPr>
              <a:t>ANTIDOPAJE ADEL*.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60B1A5-0D1A-4737-BAE2-4ADEB5D5A481}"/>
              </a:ext>
            </a:extLst>
          </p:cNvPr>
          <p:cNvSpPr txBox="1"/>
          <p:nvPr/>
        </p:nvSpPr>
        <p:spPr>
          <a:xfrm>
            <a:off x="5102915" y="4313539"/>
            <a:ext cx="2564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 dirty="0"/>
              <a:t>* Marca registrada por la WADA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50A128-FCD6-1D4F-9855-52861BA1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0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38;p33"/>
          <p:cNvSpPr txBox="1">
            <a:spLocks/>
          </p:cNvSpPr>
          <p:nvPr/>
        </p:nvSpPr>
        <p:spPr>
          <a:xfrm>
            <a:off x="0" y="3994654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ts val="2400"/>
            </a:pPr>
            <a:r>
              <a:rPr lang="es-MX" dirty="0">
                <a:latin typeface="Montserrat" pitchFamily="50" charset="0"/>
              </a:rPr>
              <a:t>COMITÉ NACIONAL ANTIDOPAJE (MEX-NADO)</a:t>
            </a:r>
          </a:p>
        </p:txBody>
      </p:sp>
      <p:pic>
        <p:nvPicPr>
          <p:cNvPr id="8" name="Google Shape;439;p33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1824" y="4711911"/>
            <a:ext cx="1227730" cy="94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7943" y="4920115"/>
            <a:ext cx="464400" cy="462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0" name="Google Shape;444;p33" descr="Resultado de imagen para facebook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6452" y="4918049"/>
            <a:ext cx="464400" cy="464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1" name="Google Shape;44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4920" y="4918049"/>
            <a:ext cx="484200" cy="4695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2" name="Google Shape;446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5021" y="4918049"/>
            <a:ext cx="633000" cy="440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3" name="Título 2">
            <a:extLst>
              <a:ext uri="{FF2B5EF4-FFF2-40B4-BE49-F238E27FC236}">
                <a16:creationId xmlns:a16="http://schemas.microsoft.com/office/drawing/2014/main" id="{CE7AEF55-A943-41B6-80EC-1D5A023379CE}"/>
              </a:ext>
            </a:extLst>
          </p:cNvPr>
          <p:cNvSpPr txBox="1">
            <a:spLocks/>
          </p:cNvSpPr>
          <p:nvPr/>
        </p:nvSpPr>
        <p:spPr>
          <a:xfrm>
            <a:off x="2137951" y="2679082"/>
            <a:ext cx="7766936" cy="1317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000000"/>
                </a:solidFill>
                <a:latin typeface="Montserrat" pitchFamily="2" charset="77"/>
              </a:rPr>
              <a:t>La plataforma mundial de educación y aprendizaje contra el dopaje</a:t>
            </a:r>
            <a:br>
              <a:rPr lang="es-MX" sz="2400" dirty="0">
                <a:solidFill>
                  <a:srgbClr val="000000"/>
                </a:solidFill>
                <a:latin typeface="Montserrat" pitchFamily="2" charset="77"/>
              </a:rPr>
            </a:br>
            <a:endParaRPr lang="es-MX" sz="2400" dirty="0">
              <a:latin typeface="Montserrat" pitchFamily="2" charset="77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A42AE8BC-4F15-44B8-9BAD-55F6405FFA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724" y="551871"/>
            <a:ext cx="3993657" cy="1784404"/>
          </a:xfrm>
          <a:prstGeom prst="rect">
            <a:avLst/>
          </a:prstGeom>
        </p:spPr>
      </p:pic>
      <p:pic>
        <p:nvPicPr>
          <p:cNvPr id="15" name="Imagen 6">
            <a:extLst>
              <a:ext uri="{FF2B5EF4-FFF2-40B4-BE49-F238E27FC236}">
                <a16:creationId xmlns:a16="http://schemas.microsoft.com/office/drawing/2014/main" id="{EC93E1F5-FEC8-4223-AC56-9053E5931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28934"/>
            <a:ext cx="2800350" cy="178117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3754AB0-32BE-5442-9E41-BDC16198D0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6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2038"/>
          <a:stretch/>
        </p:blipFill>
        <p:spPr>
          <a:xfrm>
            <a:off x="2550370" y="257046"/>
            <a:ext cx="3545630" cy="839755"/>
          </a:xfrm>
          <a:prstGeom prst="rect">
            <a:avLst/>
          </a:prstGeom>
        </p:spPr>
      </p:pic>
      <p:pic>
        <p:nvPicPr>
          <p:cNvPr id="10" name="Imagen 7">
            <a:extLst>
              <a:ext uri="{FF2B5EF4-FFF2-40B4-BE49-F238E27FC236}">
                <a16:creationId xmlns:a16="http://schemas.microsoft.com/office/drawing/2014/main" id="{AA1B7681-8001-47D8-B21D-0B1C1B4C2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62" y1="13501" x2="44462" y2="13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08" y="3473423"/>
            <a:ext cx="2562639" cy="258291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6354364" y="502299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Antecedentes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5B200BC-0F82-4642-B434-3D5AF596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72" y="1287177"/>
            <a:ext cx="9209742" cy="47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E06C40-5F77-9845-A044-11A7044EB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2038"/>
          <a:stretch/>
        </p:blipFill>
        <p:spPr>
          <a:xfrm>
            <a:off x="595738" y="4396636"/>
            <a:ext cx="2770236" cy="656109"/>
          </a:xfrm>
          <a:prstGeom prst="rect">
            <a:avLst/>
          </a:prstGeom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AA1B7681-8001-47D8-B21D-0B1C1B4C2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62" y1="13501" x2="44462" y2="13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83" y="2082346"/>
            <a:ext cx="3693454" cy="372267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8295070" y="1052980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Antecedentes</a:t>
            </a:r>
          </a:p>
        </p:txBody>
      </p:sp>
      <p:pic>
        <p:nvPicPr>
          <p:cNvPr id="11" name="Imagen 11">
            <a:extLst>
              <a:ext uri="{FF2B5EF4-FFF2-40B4-BE49-F238E27FC236}">
                <a16:creationId xmlns:a16="http://schemas.microsoft.com/office/drawing/2014/main" id="{5E936AAE-AEA3-4DBE-806B-AF7D65AA3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360" y="-199907"/>
            <a:ext cx="7217279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111DEE-1B2A-F642-9283-DDCC68CED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F7A01993-A545-4D6D-80AF-1FE279B59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32" y="1600200"/>
            <a:ext cx="9689135" cy="4019315"/>
          </a:xfrm>
          <a:prstGeom prst="rect">
            <a:avLst/>
          </a:prstGeom>
        </p:spPr>
      </p:pic>
      <p:pic>
        <p:nvPicPr>
          <p:cNvPr id="12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2038"/>
          <a:stretch/>
        </p:blipFill>
        <p:spPr>
          <a:xfrm>
            <a:off x="227435" y="391919"/>
            <a:ext cx="3545630" cy="839755"/>
          </a:xfrm>
          <a:prstGeom prst="rect">
            <a:avLst/>
          </a:prstGeom>
        </p:spPr>
      </p:pic>
      <p:pic>
        <p:nvPicPr>
          <p:cNvPr id="13" name="Imagen 7">
            <a:extLst>
              <a:ext uri="{FF2B5EF4-FFF2-40B4-BE49-F238E27FC236}">
                <a16:creationId xmlns:a16="http://schemas.microsoft.com/office/drawing/2014/main" id="{AA1B7681-8001-47D8-B21D-0B1C1B4C2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62" y1="13501" x2="44462" y2="13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14" y="2797356"/>
            <a:ext cx="2987285" cy="3010918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3660506" y="637172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Registro</a:t>
            </a:r>
          </a:p>
        </p:txBody>
      </p:sp>
      <p:sp>
        <p:nvSpPr>
          <p:cNvPr id="15" name="CuadroTexto 10">
            <a:extLst>
              <a:ext uri="{FF2B5EF4-FFF2-40B4-BE49-F238E27FC236}">
                <a16:creationId xmlns:a16="http://schemas.microsoft.com/office/drawing/2014/main" id="{82533BFC-B5BC-40A6-88B6-BEBDD1B993CA}"/>
              </a:ext>
            </a:extLst>
          </p:cNvPr>
          <p:cNvSpPr txBox="1"/>
          <p:nvPr/>
        </p:nvSpPr>
        <p:spPr>
          <a:xfrm>
            <a:off x="8059538" y="966148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hlinkClick r:id="rId6"/>
              </a:rPr>
              <a:t>https://adel.wada-ama.org/learn</a:t>
            </a:r>
            <a:r>
              <a:rPr lang="es-MX" dirty="0"/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CCC6FA-6533-E843-A8E3-78473553B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6614662" y="839367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Registro</a:t>
            </a:r>
          </a:p>
        </p:txBody>
      </p:sp>
      <p:pic>
        <p:nvPicPr>
          <p:cNvPr id="9" name="Imagen 2">
            <a:extLst>
              <a:ext uri="{FF2B5EF4-FFF2-40B4-BE49-F238E27FC236}">
                <a16:creationId xmlns:a16="http://schemas.microsoft.com/office/drawing/2014/main" id="{232D0C28-5565-4670-A0AD-40EC3617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781" y="559525"/>
            <a:ext cx="4458621" cy="4969446"/>
          </a:xfrm>
          <a:prstGeom prst="rect">
            <a:avLst/>
          </a:prstGeom>
        </p:spPr>
      </p:pic>
      <p:pic>
        <p:nvPicPr>
          <p:cNvPr id="10" name="Imagen 11">
            <a:extLst>
              <a:ext uri="{FF2B5EF4-FFF2-40B4-BE49-F238E27FC236}">
                <a16:creationId xmlns:a16="http://schemas.microsoft.com/office/drawing/2014/main" id="{654CF209-E119-4E00-89DB-284FD66A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87" y="1724061"/>
            <a:ext cx="3762375" cy="2200275"/>
          </a:xfrm>
          <a:prstGeom prst="rect">
            <a:avLst/>
          </a:prstGeom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AA1B7681-8001-47D8-B21D-0B1C1B4C2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62" y1="13501" x2="44462" y2="13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55" y="3035342"/>
            <a:ext cx="2474056" cy="24936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96C8E2-9016-A84A-958F-3A19938F1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6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2038"/>
          <a:stretch/>
        </p:blipFill>
        <p:spPr>
          <a:xfrm>
            <a:off x="511713" y="4434821"/>
            <a:ext cx="3545630" cy="8397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1B7681-8001-47D8-B21D-0B1C1B4C2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62" y1="13501" x2="44462" y2="13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02" y="3035326"/>
            <a:ext cx="2777019" cy="279898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803377" y="727031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Registro</a:t>
            </a:r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16093CAB-69EF-495D-BFF9-DBDC819D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565" y="583202"/>
            <a:ext cx="5290269" cy="50700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CCD55F-C8B9-9B4A-BB9E-D4B7AA54E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6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>
            <a:extLst>
              <a:ext uri="{FF2B5EF4-FFF2-40B4-BE49-F238E27FC236}">
                <a16:creationId xmlns:a16="http://schemas.microsoft.com/office/drawing/2014/main" id="{F646272B-54DB-4ED9-97A7-F744E225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94" y="166060"/>
            <a:ext cx="5833467" cy="5676822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2038"/>
          <a:stretch/>
        </p:blipFill>
        <p:spPr>
          <a:xfrm>
            <a:off x="643497" y="4098360"/>
            <a:ext cx="3545630" cy="839755"/>
          </a:xfrm>
          <a:prstGeom prst="rect">
            <a:avLst/>
          </a:prstGeom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AA1B7681-8001-47D8-B21D-0B1C1B4C2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4462" y1="13501" x2="44462" y2="13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84" y="2893511"/>
            <a:ext cx="2662063" cy="268312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813817" y="839754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Página de Inicio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E7B47B-3D32-9A44-B539-69221E618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7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607309" y="1129337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Cursos</a:t>
            </a:r>
          </a:p>
        </p:txBody>
      </p:sp>
      <p:pic>
        <p:nvPicPr>
          <p:cNvPr id="10" name="Imagen 11">
            <a:extLst>
              <a:ext uri="{FF2B5EF4-FFF2-40B4-BE49-F238E27FC236}">
                <a16:creationId xmlns:a16="http://schemas.microsoft.com/office/drawing/2014/main" id="{C4850A74-81E6-4849-8FEB-47383EB3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884" y="265925"/>
            <a:ext cx="4867975" cy="5576263"/>
          </a:xfrm>
          <a:prstGeom prst="rect">
            <a:avLst/>
          </a:prstGeom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AA1B7681-8001-47D8-B21D-0B1C1B4C2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62" y1="13501" x2="44462" y2="13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82" y="2119514"/>
            <a:ext cx="3693454" cy="3722674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2038"/>
          <a:stretch/>
        </p:blipFill>
        <p:spPr>
          <a:xfrm>
            <a:off x="6526871" y="5002433"/>
            <a:ext cx="3545630" cy="8397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B2D142-6411-A248-9ACF-B9911EA3E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86AEA4A-1136-5A47-B013-F0A9EAB39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A3354B1D-CE7A-49C7-B41D-CC0B35E73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45" y="1574347"/>
            <a:ext cx="10462194" cy="3871231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2038"/>
          <a:stretch/>
        </p:blipFill>
        <p:spPr>
          <a:xfrm>
            <a:off x="5204602" y="432389"/>
            <a:ext cx="3545630" cy="83975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1197634" y="432389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Curso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205AFB52-F654-4251-913B-0025349C81F8}"/>
              </a:ext>
            </a:extLst>
          </p:cNvPr>
          <p:cNvSpPr/>
          <p:nvPr/>
        </p:nvSpPr>
        <p:spPr>
          <a:xfrm>
            <a:off x="6258642" y="3957182"/>
            <a:ext cx="406400" cy="485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33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2038"/>
          <a:stretch/>
        </p:blipFill>
        <p:spPr>
          <a:xfrm>
            <a:off x="2846251" y="464705"/>
            <a:ext cx="3545630" cy="8397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1B7681-8001-47D8-B21D-0B1C1B4C2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62" y1="13501" x2="44462" y2="13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65" y="1882935"/>
            <a:ext cx="3693454" cy="372267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5897967" y="657889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Cursos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C992F1F7-EBD5-4BED-B3DF-9E22F844D039}"/>
              </a:ext>
            </a:extLst>
          </p:cNvPr>
          <p:cNvSpPr txBox="1"/>
          <p:nvPr/>
        </p:nvSpPr>
        <p:spPr>
          <a:xfrm>
            <a:off x="1959438" y="2175339"/>
            <a:ext cx="8478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+mj-lt"/>
              </a:rPr>
              <a:t>1.- Bienvenidos entrenadores al deporte limpio.</a:t>
            </a:r>
          </a:p>
          <a:p>
            <a:r>
              <a:rPr lang="es-MX" sz="2000" dirty="0">
                <a:latin typeface="+mj-lt"/>
              </a:rPr>
              <a:t>2.- Introducción al sistema antidopaje - para el PAD.</a:t>
            </a:r>
          </a:p>
          <a:p>
            <a:r>
              <a:rPr lang="es-MX" sz="2000" dirty="0">
                <a:latin typeface="+mj-lt"/>
              </a:rPr>
              <a:t>3.- Las normas – Entrenadores.</a:t>
            </a:r>
          </a:p>
          <a:p>
            <a:r>
              <a:rPr lang="es-MX" sz="2000" dirty="0">
                <a:latin typeface="+mj-lt"/>
              </a:rPr>
              <a:t>4.- La Lista de prohibiciones para el personal de apoyo a los deportistas.</a:t>
            </a:r>
          </a:p>
          <a:p>
            <a:r>
              <a:rPr lang="es-MX" sz="2000" dirty="0">
                <a:latin typeface="+mj-lt"/>
              </a:rPr>
              <a:t>5.- El antidopaje y la salud de su deportista (AUT).</a:t>
            </a:r>
          </a:p>
          <a:p>
            <a:r>
              <a:rPr lang="es-MX" sz="2000" dirty="0">
                <a:latin typeface="+mj-lt"/>
              </a:rPr>
              <a:t>6.- Gestionar los riesgos de los suplementos con los deportistas.</a:t>
            </a:r>
          </a:p>
          <a:p>
            <a:r>
              <a:rPr lang="es-MX" sz="2000" dirty="0">
                <a:latin typeface="+mj-lt"/>
              </a:rPr>
              <a:t>7.- Entender la vulnerabilidad del deportista y las consecuencias del dopaje.</a:t>
            </a:r>
          </a:p>
          <a:p>
            <a:r>
              <a:rPr lang="es-MX" sz="2000" dirty="0">
                <a:latin typeface="+mj-lt"/>
              </a:rPr>
              <a:t>8.- </a:t>
            </a:r>
            <a:r>
              <a:rPr lang="es-MX" sz="2000" b="0" i="0" dirty="0">
                <a:effectLst/>
                <a:latin typeface="+mj-lt"/>
              </a:rPr>
              <a:t>Información sobre los controles - para el PAD.</a:t>
            </a:r>
          </a:p>
          <a:p>
            <a:r>
              <a:rPr lang="es-MX" sz="2000" dirty="0">
                <a:latin typeface="+mj-lt"/>
              </a:rPr>
              <a:t>9.- Rompa el silencio. Denuncie sus inquietudes para proteger el deporte limpio.</a:t>
            </a:r>
          </a:p>
          <a:p>
            <a:r>
              <a:rPr lang="es-MX" sz="2000" b="0" i="0" dirty="0">
                <a:effectLst/>
                <a:latin typeface="+mj-lt"/>
              </a:rPr>
              <a:t>10.- Cuestionario final – PAD.</a:t>
            </a:r>
          </a:p>
          <a:p>
            <a:endParaRPr lang="es-MX" sz="2000" dirty="0">
              <a:latin typeface="+mj-lt"/>
            </a:endParaRPr>
          </a:p>
          <a:p>
            <a:endParaRPr lang="es-MX" sz="2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175563A-EF3B-3244-B43A-42B3AED78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45409" y="1364776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225347"/>
                </a:solidFill>
                <a:latin typeface="Montserrat" pitchFamily="2" charset="77"/>
              </a:rPr>
              <a:t>ÍNDICE</a:t>
            </a:r>
            <a:endParaRPr lang="es-MX" sz="2800" b="1" dirty="0">
              <a:solidFill>
                <a:srgbClr val="225347"/>
              </a:solidFill>
              <a:latin typeface="Montserrat" pitchFamily="2" charset="77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51665" y="2928075"/>
            <a:ext cx="8560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Montserrat" pitchFamily="2" charset="77"/>
              </a:rPr>
              <a:t>1.- INFORME DE ACTIVIDADES 2021 DEL</a:t>
            </a:r>
          </a:p>
          <a:p>
            <a:r>
              <a:rPr lang="es-MX" sz="2000" b="1" dirty="0">
                <a:latin typeface="Montserrat" pitchFamily="2" charset="77"/>
              </a:rPr>
              <a:t>COMITÉ NACIONAL ANTIDOPAJE DE CONADE</a:t>
            </a:r>
          </a:p>
          <a:p>
            <a:endParaRPr lang="es-MX" sz="2000" b="1" dirty="0">
              <a:latin typeface="Montserrat" pitchFamily="2" charset="77"/>
            </a:endParaRPr>
          </a:p>
          <a:p>
            <a:r>
              <a:rPr lang="es-MX" sz="2000" b="1" dirty="0">
                <a:latin typeface="Montserrat" pitchFamily="2" charset="77"/>
              </a:rPr>
              <a:t>2.- PROPUESTA DEL MODELO EDUCATIVO ANTIDOPAJE  ADEL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12E752-FBD2-CD4A-9D26-D35F06C8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25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885BF351-D9DC-498B-9E59-7FFCD204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58" y="652078"/>
            <a:ext cx="6717864" cy="4736687"/>
          </a:xfrm>
          <a:prstGeom prst="rect">
            <a:avLst/>
          </a:prstGeom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AA1B7681-8001-47D8-B21D-0B1C1B4C2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462" y1="13501" x2="44462" y2="13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49" y="2705621"/>
            <a:ext cx="2798767" cy="282090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B7A7844-9DA1-4C62-B829-BD8F186C2B8F}"/>
              </a:ext>
            </a:extLst>
          </p:cNvPr>
          <p:cNvSpPr txBox="1">
            <a:spLocks/>
          </p:cNvSpPr>
          <p:nvPr/>
        </p:nvSpPr>
        <p:spPr>
          <a:xfrm>
            <a:off x="213465" y="652078"/>
            <a:ext cx="3485577" cy="594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rgbClr val="225347"/>
                </a:solidFill>
                <a:latin typeface="Montserrat" pitchFamily="2" charset="77"/>
              </a:rPr>
              <a:t>Certificado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5A547F2-F771-9D4D-AFA3-3A6829923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69" y="67246"/>
            <a:ext cx="451386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7"/>
          <p:cNvSpPr txBox="1"/>
          <p:nvPr/>
        </p:nvSpPr>
        <p:spPr>
          <a:xfrm>
            <a:off x="3907190" y="3458007"/>
            <a:ext cx="435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latin typeface="Montserrat" pitchFamily="2" charset="77"/>
              </a:rPr>
              <a:t>¡¡Gracias!!</a:t>
            </a: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6AB1577E-E45E-614C-9334-D19FA70112FE}"/>
              </a:ext>
            </a:extLst>
          </p:cNvPr>
          <p:cNvSpPr txBox="1"/>
          <p:nvPr/>
        </p:nvSpPr>
        <p:spPr>
          <a:xfrm>
            <a:off x="1151021" y="4289004"/>
            <a:ext cx="98899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Montserrat" pitchFamily="2" charset="77"/>
              </a:rPr>
              <a:t>Silvia Muñoz Ledo Guzmán</a:t>
            </a:r>
          </a:p>
          <a:p>
            <a:pPr algn="ctr"/>
            <a:r>
              <a:rPr lang="es-MX" sz="2000" dirty="0">
                <a:latin typeface="Montserrat" pitchFamily="2" charset="77"/>
                <a:hlinkClick r:id="rId4"/>
              </a:rPr>
              <a:t>comite.antidopaje01@conade.gob.mx</a:t>
            </a:r>
            <a:endParaRPr lang="es-MX" sz="2000" dirty="0">
              <a:latin typeface="Montserrat" pitchFamily="2" charset="77"/>
            </a:endParaRPr>
          </a:p>
          <a:p>
            <a:pPr algn="ctr"/>
            <a:r>
              <a:rPr lang="es-MX" sz="2000" dirty="0">
                <a:latin typeface="Montserrat" pitchFamily="2" charset="77"/>
                <a:hlinkClick r:id="rId5"/>
              </a:rPr>
              <a:t>https://cna.conade.gob.mx</a:t>
            </a:r>
            <a:endParaRPr lang="es-MX" sz="2000" dirty="0">
              <a:latin typeface="Montserrat" pitchFamily="2" charset="77"/>
            </a:endParaRPr>
          </a:p>
          <a:p>
            <a:pPr algn="ctr"/>
            <a:r>
              <a:rPr lang="es-MX" sz="2000" dirty="0">
                <a:latin typeface="Montserrat" pitchFamily="2" charset="77"/>
              </a:rPr>
              <a:t>Comité Nacional Antidopaje / Mex-NADO</a:t>
            </a:r>
          </a:p>
          <a:p>
            <a:pPr algn="ctr"/>
            <a:r>
              <a:rPr lang="es-MX" sz="2000" dirty="0">
                <a:latin typeface="Montserrat" pitchFamily="2" charset="77"/>
              </a:rPr>
              <a:t>cna_mexnado</a:t>
            </a:r>
          </a:p>
        </p:txBody>
      </p:sp>
      <p:pic>
        <p:nvPicPr>
          <p:cNvPr id="5" name="Google Shape;444;p33" descr="Resultado de imagen para facebook logo">
            <a:extLst>
              <a:ext uri="{FF2B5EF4-FFF2-40B4-BE49-F238E27FC236}">
                <a16:creationId xmlns:a16="http://schemas.microsoft.com/office/drawing/2014/main" id="{6FC32398-FFFF-314B-B6CA-BAD7142B93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052" y="5190701"/>
            <a:ext cx="369548" cy="36954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6" name="Google Shape;443;p33">
            <a:extLst>
              <a:ext uri="{FF2B5EF4-FFF2-40B4-BE49-F238E27FC236}">
                <a16:creationId xmlns:a16="http://schemas.microsoft.com/office/drawing/2014/main" id="{1A1F7EF3-9AEA-A64D-9EDB-2E6B7D8399B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63083" y="5560249"/>
            <a:ext cx="369548" cy="36787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756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67921" y="1878097"/>
            <a:ext cx="11256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rgbClr val="225347"/>
                </a:solidFill>
                <a:latin typeface="Montserrat" pitchFamily="2" charset="77"/>
              </a:rPr>
              <a:t>ACUERDO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16F315-41B8-4645-8C60-DBC95540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7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005015" y="1473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805" y="306491"/>
            <a:ext cx="8816419" cy="472074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60728" y="5027237"/>
            <a:ext cx="9730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225347"/>
                </a:solidFill>
                <a:latin typeface="Montserrat" pitchFamily="2" charset="77"/>
              </a:rPr>
              <a:t>N = 1880 DEPORTISTAS TESTADOS  de 39 FEDERACIONESDEPORTIVAS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546AFC-46E7-AA46-8EB1-8FB61F36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2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356" y="429196"/>
            <a:ext cx="10012348" cy="5344938"/>
          </a:xfrm>
          <a:prstGeom prst="rect">
            <a:avLst/>
          </a:prstGeom>
        </p:spPr>
      </p:pic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7291642" y="1699370"/>
            <a:ext cx="4036061" cy="3107511"/>
          </a:xfrm>
          <a:prstGeom prst="rect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= 1,880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competencia = 755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40 %</a:t>
            </a: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Fuera de competencia=  1,125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60 %</a:t>
            </a:r>
            <a:endParaRPr lang="es-MX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_trad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8C64C3-A46E-7B42-A11D-EF1B4C660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7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A8C7007-FC66-4FDE-A330-9A9FBFA38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39401"/>
              </p:ext>
            </p:extLst>
          </p:nvPr>
        </p:nvGraphicFramePr>
        <p:xfrm>
          <a:off x="1410954" y="978268"/>
          <a:ext cx="10276764" cy="495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672087" y="147272"/>
            <a:ext cx="8452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25347"/>
                </a:solidFill>
                <a:latin typeface="Montserrat" pitchFamily="2" charset="77"/>
              </a:rPr>
              <a:t>118</a:t>
            </a:r>
            <a:r>
              <a:rPr lang="es-MX" sz="2000" b="1" dirty="0">
                <a:solidFill>
                  <a:srgbClr val="225347"/>
                </a:solidFill>
                <a:latin typeface="Montserrat" pitchFamily="2" charset="77"/>
              </a:rPr>
              <a:t> CONTROLES ANTIDOPAJE REALIZADOS POR MEX-NADO </a:t>
            </a:r>
          </a:p>
          <a:p>
            <a:pPr algn="ctr"/>
            <a:r>
              <a:rPr lang="es-MX" sz="2000" b="1" dirty="0">
                <a:solidFill>
                  <a:srgbClr val="225347"/>
                </a:solidFill>
                <a:latin typeface="Montserrat" pitchFamily="2" charset="77"/>
              </a:rPr>
              <a:t>EN COOPERACIÓN CON FEDERACIONES INTERNACIONALES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206058-1B72-734E-8E44-39ADFAB7E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1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8463" t="7229" r="20805" b="17211"/>
          <a:stretch/>
        </p:blipFill>
        <p:spPr>
          <a:xfrm>
            <a:off x="2273011" y="206643"/>
            <a:ext cx="7923176" cy="554211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01984" y="1798805"/>
            <a:ext cx="4375108" cy="1015663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/>
              <a:t>26 ENTIDADES FEDERATIVAS VISITADAS</a:t>
            </a:r>
          </a:p>
          <a:p>
            <a:pPr algn="ctr"/>
            <a:r>
              <a:rPr lang="es-MX" sz="2000" b="1" dirty="0"/>
              <a:t>EN DONDE SE REALIZARON CONTROLES</a:t>
            </a:r>
          </a:p>
          <a:p>
            <a:pPr algn="ctr"/>
            <a:r>
              <a:rPr lang="es-MX" sz="2000" b="1" dirty="0"/>
              <a:t>ANTIDOPAJE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47" y="3621213"/>
            <a:ext cx="871322" cy="5316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46" y="4169199"/>
            <a:ext cx="871321" cy="5963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46" y="4750900"/>
            <a:ext cx="871322" cy="52279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01228" y="4227512"/>
            <a:ext cx="3356496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3 PAÍSES DONDE SE REALIZARON </a:t>
            </a:r>
          </a:p>
          <a:p>
            <a:pPr algn="ctr"/>
            <a:r>
              <a:rPr lang="es-MX" b="1" dirty="0"/>
              <a:t>CONTROLES ANTIDOPAJE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50E4CD2-1B0C-E345-BFB9-15E98056D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76795" y="470662"/>
            <a:ext cx="7173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225347"/>
                </a:solidFill>
                <a:latin typeface="Montserrat" pitchFamily="2" charset="77"/>
              </a:rPr>
              <a:t>RESULTADOS DE LABORATORIO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50068" y="2170721"/>
            <a:ext cx="5899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latin typeface="Montserrat" pitchFamily="2" charset="77"/>
              </a:rPr>
              <a:t>17 RESULTADOS ATÍPICOS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latin typeface="Montserrat" pitchFamily="2" charset="77"/>
              </a:rPr>
              <a:t>8 RESULTADOS ANALÍTICOS ADVERSOS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latin typeface="Montserrat" pitchFamily="2" charset="77"/>
              </a:rPr>
              <a:t>3 MUESTRAS NO ANALIZADAS*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0068" y="4714008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Montserrat" pitchFamily="2" charset="77"/>
              </a:rPr>
              <a:t>*PRODUCTO NO CONFORME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918" y="3392725"/>
            <a:ext cx="1896020" cy="18899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40" y="1430704"/>
            <a:ext cx="4414153" cy="225479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15863" y="4114589"/>
            <a:ext cx="9236055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0.4 % DEL TOTAL DE MUESTRAS ANALIZADA TUVO EN RESULTADO ANALÍTICO ADVERSO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B4C7EBE-7116-0549-8AED-BD98DE6C1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0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213444" y="258069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225347"/>
                </a:solidFill>
                <a:latin typeface="Montserrat" pitchFamily="2" charset="77"/>
              </a:rPr>
              <a:t>EDUCACIÓN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15403" y="1152958"/>
            <a:ext cx="9135642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s-MX" sz="2000" b="1" dirty="0"/>
              <a:t>16 CAPACITACIONES  DE WADA  E ITA INTERNACIONALES RECIBIDAS POR MEX-NADO</a:t>
            </a:r>
          </a:p>
          <a:p>
            <a:r>
              <a:rPr lang="es-MX" sz="2000" b="1" dirty="0"/>
              <a:t>14 CURSOS IMPARTIDOS POR MEX-NADO A DEPORTISTAS Y PERSONAL DE APOYO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474" y="2267544"/>
            <a:ext cx="6389162" cy="359085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110252" y="2923989"/>
            <a:ext cx="2680221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1240 PERSONAS </a:t>
            </a:r>
          </a:p>
          <a:p>
            <a:r>
              <a:rPr lang="es-MX" sz="2800" b="1" dirty="0">
                <a:solidFill>
                  <a:schemeClr val="bg1"/>
                </a:solidFill>
              </a:rPr>
              <a:t>CAPACITADAS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CA5EE85-EC32-F24B-93A4-0E8474C07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00508" y="1698722"/>
            <a:ext cx="103909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>
                <a:latin typeface="Montserrat" pitchFamily="2" charset="77"/>
              </a:rPr>
              <a:t>PROPUESTA DE UN MODELO EDUCATIVO </a:t>
            </a:r>
          </a:p>
          <a:p>
            <a:pPr algn="ctr"/>
            <a:r>
              <a:rPr lang="es-MX" sz="3600" b="1" dirty="0">
                <a:latin typeface="Montserrat" pitchFamily="2" charset="77"/>
              </a:rPr>
              <a:t>ANTIDOPAJE INTEGRAL</a:t>
            </a:r>
          </a:p>
          <a:p>
            <a:pPr algn="ctr"/>
            <a:endParaRPr lang="es-MX" sz="3600" b="1" dirty="0">
              <a:latin typeface="Montserrat" pitchFamily="2" charset="77"/>
            </a:endParaRPr>
          </a:p>
          <a:p>
            <a:pPr algn="ctr"/>
            <a:r>
              <a:rPr lang="es-MX" sz="5400" b="1" dirty="0">
                <a:solidFill>
                  <a:srgbClr val="225347"/>
                </a:solidFill>
                <a:latin typeface="Montserrat" pitchFamily="2" charset="77"/>
              </a:rPr>
              <a:t>PLATAFORMA ADEL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C47063-18E6-5745-812D-DC9BECB5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022" y="6116414"/>
            <a:ext cx="511955" cy="3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08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354</Words>
  <Application>Microsoft Macintosh PowerPoint</Application>
  <PresentationFormat>Panorámica</PresentationFormat>
  <Paragraphs>77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ERICK GERARDO RAMIREZ BARBOSA</dc:creator>
  <cp:lastModifiedBy>ERICK GERARDO RAMIREZ BARBOSA</cp:lastModifiedBy>
  <cp:revision>36</cp:revision>
  <dcterms:created xsi:type="dcterms:W3CDTF">2022-03-04T18:11:05Z</dcterms:created>
  <dcterms:modified xsi:type="dcterms:W3CDTF">2022-04-04T14:59:15Z</dcterms:modified>
</cp:coreProperties>
</file>